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6" r:id="rId6"/>
    <p:sldId id="267" r:id="rId7"/>
    <p:sldId id="269" r:id="rId8"/>
    <p:sldId id="268" r:id="rId9"/>
    <p:sldId id="274" r:id="rId10"/>
    <p:sldId id="270" r:id="rId11"/>
    <p:sldId id="260" r:id="rId12"/>
    <p:sldId id="271" r:id="rId13"/>
    <p:sldId id="272" r:id="rId14"/>
    <p:sldId id="273" r:id="rId15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5934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F03B4C-7222-461B-BA71-2B563A4495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15D50-859B-4A21-BBA7-D227472F19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FBD313-EF5B-4C74-95AE-4B4609AB0C76}" type="datetime1">
              <a:rPr lang="en-GB" smtClean="0"/>
              <a:t>03/06/2025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4EAD1-5CAB-421B-B5BB-2FAE33EA58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925FF-73DD-4112-9C15-8EAFF2E8C9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71AD-4225-439B-B0AF-FF523CEDE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0384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51EBBDF-9649-4B51-942A-FA4634A65967}" type="datetime1">
              <a:rPr lang="en-GB" noProof="0" smtClean="0"/>
              <a:t>03/06/2025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553C36-AE66-42A1-BA56-51FF7F8C862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6386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510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5F8ED-F342-302A-F233-645A0DCD1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80744-1024-51A6-DDAC-E8A916A13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B0B690-A7EF-EDD8-F28C-30A8E02B5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2F1FA-5230-ED28-D70D-6343E2E74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595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1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1E0E-BEED-A75F-09F1-60B77B046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F93870-0C45-7678-2AB6-B5CFEDEC7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82C98-D837-AF3C-0AE4-8C124F5F0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98E15-1C18-2E54-5D59-1E74C5617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25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B200-03F7-1277-0BC8-531130A8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5F62F-2CBE-CD8D-0B6D-3CF091144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8C712-2945-89FE-1F30-688FB350D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0439F-1817-ECCC-7617-B4EDF1AB5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55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5D67-C92B-2D7C-C207-67E87E82A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FF99B-184B-4D50-1FD2-753FF6AEB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57AD02-5616-1B2C-F0F9-1E4F68DC0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3020C-A512-4F9C-7F6C-FB9390519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917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9A549-82A8-410E-0D20-1076AEDC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10B09-634F-D230-DC66-4B602747C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A9472-D3B3-3788-FDA7-EF055C648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D9710-4304-2553-A07F-B1EAF1548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70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981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04A5F-8F82-DA27-AB0C-0CF7A3668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29FDE5-2CEA-8426-F957-9765086B1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F973EC-6DBB-A51B-B57F-E46B5B913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9EA4E-5531-3713-57F8-3339DF7A8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696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96705-6F89-8402-CEC9-626331545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29DD5-B8C9-99FF-B5EF-7732C3456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A8223-2B46-EE5C-8989-BB3762396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BCB9-EF78-DC2A-C797-E6596A0EA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46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9346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9890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564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3053588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9206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9206" y="2792471"/>
            <a:ext cx="3053588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6D68D58-C9C7-41A5-9F66-57C5771B3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8564" y="2073651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3692324-6EEB-4C0A-BF90-7A27FBF6D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8564" y="2791788"/>
            <a:ext cx="3053588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72762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38437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92177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GB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41894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33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91E8DE-0B9D-43A1-8977-59BEEC2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1" y="1621998"/>
            <a:ext cx="5068567" cy="1301390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Subtitle 2" descr="Tag=AccentColor&#10;Flavor=Light&#10;Target=Text">
            <a:extLst>
              <a:ext uri="{FF2B5EF4-FFF2-40B4-BE49-F238E27FC236}">
                <a16:creationId xmlns:a16="http://schemas.microsoft.com/office/drawing/2014/main" id="{4CCFCCCF-0AEA-4D36-8B54-4C03F88D7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3633" y="3109652"/>
            <a:ext cx="5068567" cy="239562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>
              <a:lnSpc>
                <a:spcPct val="150000"/>
              </a:lnSpc>
            </a:pPr>
            <a:r>
              <a:rPr lang="en-GB" noProof="0">
                <a:cs typeface="Calibri"/>
              </a:rPr>
              <a:t>Topic one</a:t>
            </a:r>
          </a:p>
          <a:p>
            <a:pPr rtl="0">
              <a:lnSpc>
                <a:spcPct val="150000"/>
              </a:lnSpc>
            </a:pPr>
            <a:r>
              <a:rPr lang="en-GB" noProof="0">
                <a:cs typeface="Calibri"/>
              </a:rPr>
              <a:t>Topic two</a:t>
            </a:r>
          </a:p>
          <a:p>
            <a:pPr rtl="0">
              <a:lnSpc>
                <a:spcPct val="150000"/>
              </a:lnSpc>
            </a:pPr>
            <a:r>
              <a:rPr lang="en-GB" noProof="0">
                <a:cs typeface="Calibri"/>
              </a:rPr>
              <a:t>Topic three</a:t>
            </a:r>
          </a:p>
          <a:p>
            <a:pPr rtl="0">
              <a:lnSpc>
                <a:spcPct val="150000"/>
              </a:lnSpc>
            </a:pPr>
            <a:r>
              <a:rPr lang="en-GB" noProof="0">
                <a:cs typeface="Calibri"/>
              </a:rPr>
              <a:t>Topic four</a:t>
            </a:r>
          </a:p>
          <a:p>
            <a:pPr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500" y="641350"/>
            <a:ext cx="3998913" cy="2626784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4913" y="3606263"/>
            <a:ext cx="4000500" cy="260826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04C15-0285-4F2C-8EFE-569AD8088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16" y="809244"/>
            <a:ext cx="5943600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88504-58DC-4D6A-A3A2-46BBE92E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Date Placeholder 17">
            <a:extLst>
              <a:ext uri="{FF2B5EF4-FFF2-40B4-BE49-F238E27FC236}">
                <a16:creationId xmlns:a16="http://schemas.microsoft.com/office/drawing/2014/main" id="{A7F1F606-F241-4665-957D-1EA108900290}"/>
              </a:ext>
            </a:extLst>
          </p:cNvPr>
          <p:cNvSpPr txBox="1">
            <a:spLocks/>
          </p:cNvSpPr>
          <p:nvPr userDrawn="1"/>
        </p:nvSpPr>
        <p:spPr>
          <a:xfrm>
            <a:off x="3000676" y="687140"/>
            <a:ext cx="1554480" cy="527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GB" sz="1300" noProof="0">
                <a:solidFill>
                  <a:schemeClr val="bg1"/>
                </a:solidFill>
              </a:rPr>
              <a:t>20XX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EAC8BD-D27F-41DF-AA93-5F967582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2096" y="640855"/>
            <a:ext cx="1691640" cy="645295"/>
            <a:chOff x="2932096" y="640855"/>
            <a:chExt cx="1691640" cy="64529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CEAE44-9527-4308-A77C-6C47315AD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D50130-2E7D-4DC0-8382-B3958A945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62373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955D961-339B-49BE-9281-3A8E81953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1286150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ooter Placeholder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GB" noProof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8" name="Slide Number Placeholder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GB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defTabSz="914400">
                <a:defRPr/>
              </a:pPr>
              <a:t>‹#›</a:t>
            </a:fld>
            <a:endParaRPr lang="en-GB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32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7420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B0C2F6-1B8C-43CC-92A5-2D5502929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83D5E-8A96-4276-9D60-66D16276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707CC-694D-4162-B68A-B7D9345B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79F8F29-0E9E-49F7-93F4-FCC8C82EE1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2884815"/>
            <a:ext cx="2279650" cy="25527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9925214F-17A5-4C60-AADE-6A1BC12989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0700E3A-7CD7-4A3D-BA94-0E5BCAC92A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2E6EB481-2A99-4088-95C0-0D5BAFDFF0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96066" y="2884815"/>
            <a:ext cx="2279650" cy="25527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4097BC1F-331F-4D57-993D-EFBB79227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CC61962-73A1-4768-8408-43E07ED2C1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8013A142-804D-471C-B2DD-DEC1B8C5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095" y="6296388"/>
            <a:ext cx="5816600" cy="365760"/>
          </a:xfrm>
        </p:spPr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A231814F-4139-4547-9058-18BF9C9E88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532" y="2884815"/>
            <a:ext cx="2279650" cy="25527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A6CD17BC-BF82-4EF5-8F4B-8D615A2FD2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2535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CA5F4D35-7EF1-463D-8005-F3950B6541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2535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6CDB3226-AAE1-4106-A166-12BCFA73DA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9001" y="2884815"/>
            <a:ext cx="2279650" cy="25527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C3CD8083-90C5-4685-A286-1A99E5DC31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69002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5FB222BC-D05B-4E76-A0DC-25657322AF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69002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6FBB75-8D79-4225-A448-37C04F053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192658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C41CC5-2A7C-4774-98CE-C7212DFDC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79124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861725-0EF3-4133-B06C-063F42B1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965590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7FDBCC4A-1C49-4C93-AD45-AD78087E23D6}"/>
              </a:ext>
            </a:extLst>
          </p:cNvPr>
          <p:cNvSpPr txBox="1">
            <a:spLocks/>
          </p:cNvSpPr>
          <p:nvPr userDrawn="1"/>
        </p:nvSpPr>
        <p:spPr>
          <a:xfrm>
            <a:off x="7684497" y="6296388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5EB09A52-50AB-4593-BCB7-23D4AEC8850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537721" y="6286556"/>
            <a:ext cx="838200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375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4A46BB-9B50-4F09-9059-DA78048129D4}"/>
              </a:ext>
            </a:extLst>
          </p:cNvPr>
          <p:cNvSpPr/>
          <p:nvPr userDrawn="1"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735221"/>
            <a:ext cx="477507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F1FF2-5B9A-4BE9-AD3C-F215F0D25F7A}"/>
              </a:ext>
            </a:extLst>
          </p:cNvPr>
          <p:cNvSpPr/>
          <p:nvPr userDrawn="1"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FC6A22-F9EC-4E20-B9CC-F012FA8E4C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3793" y="3995988"/>
            <a:ext cx="4775075" cy="55965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chemeClr val="tx1"/>
                </a:solidFill>
              </a:rPr>
              <a:t>Subtitle</a:t>
            </a:r>
          </a:p>
        </p:txBody>
      </p:sp>
      <p:sp>
        <p:nvSpPr>
          <p:cNvPr id="10" name="Date Placeholder 17">
            <a:extLst>
              <a:ext uri="{FF2B5EF4-FFF2-40B4-BE49-F238E27FC236}">
                <a16:creationId xmlns:a16="http://schemas.microsoft.com/office/drawing/2014/main" id="{ABF19E1F-D7E9-4D44-9873-8D8DDC338F7E}"/>
              </a:ext>
            </a:extLst>
          </p:cNvPr>
          <p:cNvSpPr txBox="1">
            <a:spLocks/>
          </p:cNvSpPr>
          <p:nvPr userDrawn="1"/>
        </p:nvSpPr>
        <p:spPr>
          <a:xfrm>
            <a:off x="7369770" y="2040249"/>
            <a:ext cx="2103120" cy="3152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GB" sz="1300" noProof="0">
                <a:solidFill>
                  <a:schemeClr val="bg1"/>
                </a:solidFill>
              </a:rPr>
              <a:t>20XX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3C72E99-B7BE-4F82-AD93-38765570DB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695067 w 12192000"/>
              <a:gd name="connsiteY0" fmla="*/ 1808532 h 6858000"/>
              <a:gd name="connsiteX1" fmla="*/ 5695067 w 12192000"/>
              <a:gd name="connsiteY1" fmla="*/ 5049468 h 6858000"/>
              <a:gd name="connsiteX2" fmla="*/ 11147594 w 12192000"/>
              <a:gd name="connsiteY2" fmla="*/ 5049468 h 6858000"/>
              <a:gd name="connsiteX3" fmla="*/ 11147594 w 12192000"/>
              <a:gd name="connsiteY3" fmla="*/ 180853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695067" y="1808532"/>
                </a:moveTo>
                <a:lnTo>
                  <a:pt x="5695067" y="5049468"/>
                </a:lnTo>
                <a:lnTo>
                  <a:pt x="11147594" y="5049468"/>
                </a:lnTo>
                <a:lnTo>
                  <a:pt x="11147594" y="18085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65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9982C2-1320-41E5-A31C-D8DA5C8A4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63FB1-76A9-4E53-9493-2B8680D68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8" y="0"/>
            <a:ext cx="46511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3175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F116A-4F5C-40E2-836F-919B8B939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27D978-81FB-4612-81AA-B7123E0D5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0DC717-7560-4850-A68A-A881C97F3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F22527-F181-4C80-9977-C9894355C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ABAC30-6A2F-4907-8502-17DF9AEEE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C9F96-79A7-44FA-A7FE-C0675B99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1290294"/>
            <a:ext cx="5116286" cy="13716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72D6334-ED49-4D79-AAC2-10DCFF6D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1" y="2980736"/>
            <a:ext cx="5116286" cy="2712494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 sz="1800" noProof="0">
                <a:solidFill>
                  <a:schemeClr val="bg1">
                    <a:lumMod val="85000"/>
                    <a:lumOff val="15000"/>
                  </a:schemeClr>
                </a:solidFill>
              </a:rPr>
              <a:t>Click to edit Master subtitle style</a:t>
            </a:r>
            <a:endParaRPr lang="en-GB" sz="1800" noProof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FE3A1CC-4DE8-4FC6-839D-CD3607B8D426}"/>
              </a:ext>
            </a:extLst>
          </p:cNvPr>
          <p:cNvSpPr txBox="1">
            <a:spLocks/>
          </p:cNvSpPr>
          <p:nvPr userDrawn="1"/>
        </p:nvSpPr>
        <p:spPr>
          <a:xfrm>
            <a:off x="7048099" y="302355"/>
            <a:ext cx="2743200" cy="3507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GB" noProof="0"/>
              <a:t>20XX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9E9A7CA-EE9C-4648-8016-1852440461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438" y="326697"/>
            <a:ext cx="1636712" cy="34751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4561B6B-E204-4CF0-AD12-ED21B3940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09863" y="329773"/>
            <a:ext cx="1614487" cy="139425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3BE441E-0CE9-4C44-8783-3A04F5929F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7163" y="2384425"/>
            <a:ext cx="1628775" cy="1423988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FBAA901D-39FD-416F-B2B4-F2651AB791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438" y="4527550"/>
            <a:ext cx="3998912" cy="20002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C182815-90D1-446C-BC70-6AB00BED68ED}"/>
              </a:ext>
            </a:extLst>
          </p:cNvPr>
          <p:cNvSpPr txBox="1">
            <a:spLocks/>
          </p:cNvSpPr>
          <p:nvPr userDrawn="1"/>
        </p:nvSpPr>
        <p:spPr>
          <a:xfrm>
            <a:off x="5077003" y="6367925"/>
            <a:ext cx="44805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r>
              <a:rPr lang="en-GB" noProof="0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9BDEE55-B4D3-4542-BF01-F05A2C1FB7D6}"/>
              </a:ext>
            </a:extLst>
          </p:cNvPr>
          <p:cNvSpPr txBox="1">
            <a:spLocks/>
          </p:cNvSpPr>
          <p:nvPr userDrawn="1"/>
        </p:nvSpPr>
        <p:spPr>
          <a:xfrm>
            <a:off x="9793460" y="6367925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02201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973E97-A796-4836-82F6-8A280A57BA6B}"/>
              </a:ext>
            </a:extLst>
          </p:cNvPr>
          <p:cNvSpPr/>
          <p:nvPr userDrawn="1"/>
        </p:nvSpPr>
        <p:spPr>
          <a:xfrm>
            <a:off x="5660112" y="0"/>
            <a:ext cx="65288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0DAEE-CCDB-4627-925B-879F83B1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66" y="610485"/>
            <a:ext cx="5103661" cy="1371600"/>
          </a:xfrm>
        </p:spPr>
        <p:txBody>
          <a:bodyPr rtlCol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F23A9-0519-4A39-A9F9-F965C17D58A0}"/>
              </a:ext>
            </a:extLst>
          </p:cNvPr>
          <p:cNvSpPr/>
          <p:nvPr userDrawn="1"/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F3EB17D9-2389-4D1F-AC98-7CC3F79840B2}"/>
              </a:ext>
            </a:extLst>
          </p:cNvPr>
          <p:cNvSpPr txBox="1">
            <a:spLocks/>
          </p:cNvSpPr>
          <p:nvPr userDrawn="1"/>
        </p:nvSpPr>
        <p:spPr>
          <a:xfrm>
            <a:off x="7554616" y="383781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GB" noProof="0">
                <a:solidFill>
                  <a:schemeClr val="bg1"/>
                </a:solidFill>
              </a:rPr>
              <a:t>20XX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40E55EFF-7AC0-4ACD-B826-CA1E384CCF4C}"/>
              </a:ext>
            </a:extLst>
          </p:cNvPr>
          <p:cNvSpPr txBox="1">
            <a:spLocks/>
          </p:cNvSpPr>
          <p:nvPr userDrawn="1"/>
        </p:nvSpPr>
        <p:spPr>
          <a:xfrm>
            <a:off x="6303580" y="6214535"/>
            <a:ext cx="4696948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C6C2D606-DD47-4DA7-AF9B-9A8E401BCAFF}"/>
              </a:ext>
            </a:extLst>
          </p:cNvPr>
          <p:cNvSpPr txBox="1">
            <a:spLocks/>
          </p:cNvSpPr>
          <p:nvPr userDrawn="1"/>
        </p:nvSpPr>
        <p:spPr>
          <a:xfrm>
            <a:off x="11104451" y="6214535"/>
            <a:ext cx="605266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34B7E4EF-A1BD-40F4-AB7B-04F084DD991D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23DC60-EE1A-4367-A357-5F11D94225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59438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E6F1-8633-46DB-A612-89A5079F7E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2625" y="2108844"/>
            <a:ext cx="5103812" cy="379095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21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4342A2-B2E9-4AE9-9AFD-C5F77777E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86CEFC-AE66-4E11-8B5A-880177E12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58" y="2100942"/>
            <a:ext cx="5716339" cy="2290607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B1E9D9-0DDD-4554-A021-4FE50439A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Date Placeholder 17">
            <a:extLst>
              <a:ext uri="{FF2B5EF4-FFF2-40B4-BE49-F238E27FC236}">
                <a16:creationId xmlns:a16="http://schemas.microsoft.com/office/drawing/2014/main" id="{3B5075EC-8E09-4BB4-8C8F-6177ECD9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5941" y="493108"/>
            <a:ext cx="1554480" cy="527213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algn="ctr" defTabSz="914400" rtl="0">
              <a:defRPr/>
            </a:pPr>
            <a:r>
              <a:rPr lang="en-GB" sz="1300" noProof="0" dirty="0"/>
              <a:t>20XX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A8819A-9552-4858-92F8-FB441C3A45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157" y="4698173"/>
            <a:ext cx="5716339" cy="65867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7432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Footer Placeholder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rtl="0">
              <a:defRPr/>
            </a:pPr>
            <a:r>
              <a:rPr lang="en-GB" noProof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9974" y="621784"/>
            <a:ext cx="1989495" cy="2843222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268C43A-0DA4-4ECC-A368-08AB69EDAE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0334" y="627380"/>
            <a:ext cx="1980056" cy="2837626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32093" y="3636193"/>
            <a:ext cx="4123320" cy="2594427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F02ED2-9B1A-40C8-A5F7-4473CAA3C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137361" y="446823"/>
            <a:ext cx="1691640" cy="645295"/>
            <a:chOff x="3137361" y="446823"/>
            <a:chExt cx="1691640" cy="64529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8AC6A1-19DE-4EAE-91E5-A9E82CEA3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AC828E-AA99-4E2C-A30C-D8B9DFF1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82900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62D63C1-826F-42FC-9EC1-0320620BB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1092118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GB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defTabSz="914400">
                <a:defRPr/>
              </a:pPr>
              <a:t>‹#›</a:t>
            </a:fld>
            <a:endParaRPr lang="en-GB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6118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543DF-8CFA-4CBD-AF23-D059985D34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37329 w 12192000"/>
              <a:gd name="connsiteY0" fmla="*/ 941695 h 6858000"/>
              <a:gd name="connsiteX1" fmla="*/ 937329 w 12192000"/>
              <a:gd name="connsiteY1" fmla="*/ 5916305 h 6858000"/>
              <a:gd name="connsiteX2" fmla="*/ 6389856 w 12192000"/>
              <a:gd name="connsiteY2" fmla="*/ 5916305 h 6858000"/>
              <a:gd name="connsiteX3" fmla="*/ 6389856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37329" y="941695"/>
                </a:moveTo>
                <a:lnTo>
                  <a:pt x="937329" y="5916305"/>
                </a:lnTo>
                <a:lnTo>
                  <a:pt x="6389856" y="5916305"/>
                </a:lnTo>
                <a:lnTo>
                  <a:pt x="6389856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A2AD8-D5EA-48FD-B19E-788E4D978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82D9D6-0C91-4BAA-B631-B4A597F6D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2197853"/>
            <a:ext cx="463341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Date Placeholder 7">
            <a:extLst>
              <a:ext uri="{FF2B5EF4-FFF2-40B4-BE49-F238E27FC236}">
                <a16:creationId xmlns:a16="http://schemas.microsoft.com/office/drawing/2014/main" id="{53A572F0-78E4-4979-BD85-E9F315B0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1992" y="1162386"/>
            <a:ext cx="2743200" cy="2560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 rtl="0"/>
            <a:r>
              <a:rPr lang="en-GB" noProof="0"/>
              <a:t>20XX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F1164-CE64-4728-83B0-E5316C16DF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57313" y="3308350"/>
            <a:ext cx="4633912" cy="2141632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274320" indent="0" algn="ctr">
              <a:buNone/>
              <a:defRPr baseline="0">
                <a:solidFill>
                  <a:schemeClr val="bg1"/>
                </a:solidFill>
              </a:defRPr>
            </a:lvl2pPr>
            <a:lvl3pPr marL="548640" indent="0">
              <a:buNone/>
              <a:defRPr>
                <a:solidFill>
                  <a:schemeClr val="bg1"/>
                </a:solidFill>
              </a:defRPr>
            </a:lvl3pPr>
            <a:lvl4pPr marL="822960" indent="0">
              <a:buNone/>
              <a:defRPr>
                <a:solidFill>
                  <a:schemeClr val="bg1"/>
                </a:solidFill>
              </a:defRPr>
            </a:lvl4pPr>
            <a:lvl5pPr marL="10972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27" name="Footer Placeholder 8">
            <a:extLst>
              <a:ext uri="{FF2B5EF4-FFF2-40B4-BE49-F238E27FC236}">
                <a16:creationId xmlns:a16="http://schemas.microsoft.com/office/drawing/2014/main" id="{DEA4EBDD-4088-4396-BD3F-3AB4BEFB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7950" y="5472763"/>
            <a:ext cx="4636008" cy="25603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84894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384CA3-A326-49B3-8217-39A464F98722}" type="datetime1">
              <a:rPr lang="en-GB" smtClean="0"/>
              <a:pPr/>
              <a:t>03/06/2025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109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1" r:id="rId2"/>
    <p:sldLayoutId id="2147483660" r:id="rId3"/>
    <p:sldLayoutId id="2147483676" r:id="rId4"/>
    <p:sldLayoutId id="2147483673" r:id="rId5"/>
    <p:sldLayoutId id="2147483677" r:id="rId6"/>
    <p:sldLayoutId id="2147483672" r:id="rId7"/>
    <p:sldLayoutId id="2147483675" r:id="rId8"/>
    <p:sldLayoutId id="2147483678" r:id="rId9"/>
    <p:sldLayoutId id="2147483662" r:id="rId10"/>
    <p:sldLayoutId id="2147483663" r:id="rId11"/>
    <p:sldLayoutId id="2147483670" r:id="rId12"/>
    <p:sldLayoutId id="2147483664" r:id="rId13"/>
    <p:sldLayoutId id="2147483665" r:id="rId14"/>
    <p:sldLayoutId id="2147483666" r:id="rId15"/>
    <p:sldLayoutId id="214748366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rtlCol="0">
            <a:normAutofit/>
          </a:bodyPr>
          <a:lstStyle/>
          <a:p>
            <a:pPr rtl="0"/>
            <a:r>
              <a:rPr lang="en-GB" sz="4400" dirty="0"/>
              <a:t>The Implementation of Gamification Elements in a Learning VR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/>
          <a:lstStyle/>
          <a:p>
            <a:pPr rtl="0"/>
            <a:r>
              <a:rPr lang="en-GB" dirty="0"/>
              <a:t>Jake Zammit – MCAST, IICT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EAF9F-A4EF-EC6A-2C24-B209D58C7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E003-5B6D-CE2D-007B-C4E31AB7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/>
          <a:lstStyle/>
          <a:p>
            <a:pPr rtl="0"/>
            <a:r>
              <a:rPr lang="en-GB" dirty="0"/>
              <a:t>Conclusion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38375C-88D3-7E5B-E284-320D394CA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DEAB0D6-7598-3197-8797-085C2754F419}"/>
              </a:ext>
            </a:extLst>
          </p:cNvPr>
          <p:cNvSpPr txBox="1">
            <a:spLocks/>
          </p:cNvSpPr>
          <p:nvPr/>
        </p:nvSpPr>
        <p:spPr>
          <a:xfrm>
            <a:off x="1066799" y="2788920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Gamification + VR = Effective educational tool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877C8DA-5A90-329D-1FED-315211E924DE}"/>
              </a:ext>
            </a:extLst>
          </p:cNvPr>
          <p:cNvSpPr txBox="1">
            <a:spLocks/>
          </p:cNvSpPr>
          <p:nvPr/>
        </p:nvSpPr>
        <p:spPr>
          <a:xfrm>
            <a:off x="1066800" y="3730757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Supports Constructivist and Self-Determination theories</a:t>
            </a:r>
          </a:p>
        </p:txBody>
      </p:sp>
    </p:spTree>
    <p:extLst>
      <p:ext uri="{BB962C8B-B14F-4D97-AF65-F5344CB8AC3E}">
        <p14:creationId xmlns:p14="http://schemas.microsoft.com/office/powerpoint/2010/main" val="353497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57267-8912-5E73-CCF2-C8139764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9EB1-ED03-FE89-A363-01E68295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4113"/>
            <a:ext cx="10058400" cy="3328771"/>
          </a:xfrm>
        </p:spPr>
        <p:txBody>
          <a:bodyPr rtlCol="0"/>
          <a:lstStyle/>
          <a:p>
            <a:pPr algn="ctr" rtl="0"/>
            <a:r>
              <a:rPr lang="en-GB" sz="8000" dirty="0"/>
              <a:t>Thankyou</a:t>
            </a:r>
            <a:r>
              <a:rPr lang="en-GB" dirty="0"/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A954E3-E9DD-6076-B9EC-3EC207D1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90AB1C8-E3DD-4D49-8DAC-12CE943D1FB3}"/>
              </a:ext>
            </a:extLst>
          </p:cNvPr>
          <p:cNvSpPr txBox="1">
            <a:spLocks/>
          </p:cNvSpPr>
          <p:nvPr/>
        </p:nvSpPr>
        <p:spPr>
          <a:xfrm>
            <a:off x="1066800" y="4843807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Jake Zammit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0637EB3-AA04-302F-D550-971173CA3368}"/>
              </a:ext>
            </a:extLst>
          </p:cNvPr>
          <p:cNvSpPr txBox="1">
            <a:spLocks/>
          </p:cNvSpPr>
          <p:nvPr/>
        </p:nvSpPr>
        <p:spPr>
          <a:xfrm>
            <a:off x="1066801" y="5310515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Email:</a:t>
            </a:r>
            <a:r>
              <a:rPr lang="fr-FR" dirty="0"/>
              <a:t> jake.zammit.d57298@mcast.edu.mt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698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/>
          <a:lstStyle/>
          <a:p>
            <a:pPr rtl="0"/>
            <a:r>
              <a:rPr lang="en-GB" dirty="0"/>
              <a:t>Background &amp; Rationale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C6BE9-5812-40D1-8504-EE2DF673B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896" y="2621181"/>
            <a:ext cx="3053588" cy="640080"/>
          </a:xfrm>
        </p:spPr>
        <p:txBody>
          <a:bodyPr rtlCol="0"/>
          <a:lstStyle/>
          <a:p>
            <a:pPr rtl="0"/>
            <a:r>
              <a:rPr lang="en-GB" dirty="0"/>
              <a:t>Gamification in education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2896" y="3339319"/>
            <a:ext cx="3053588" cy="3163825"/>
          </a:xfrm>
        </p:spPr>
        <p:txBody>
          <a:bodyPr rtlCol="0">
            <a:normAutofit/>
          </a:bodyPr>
          <a:lstStyle/>
          <a:p>
            <a:pPr lvl="0" rtl="0"/>
            <a:r>
              <a:rPr lang="en-GB" dirty="0"/>
              <a:t>Increases motivation</a:t>
            </a:r>
          </a:p>
          <a:p>
            <a:pPr lvl="0" rtl="0"/>
            <a:r>
              <a:rPr lang="en-GB" dirty="0"/>
              <a:t>engagement</a:t>
            </a:r>
          </a:p>
          <a:p>
            <a:pPr marL="0" indent="0" rtl="0">
              <a:buNone/>
            </a:pPr>
            <a:endParaRPr lang="en-GB" dirty="0"/>
          </a:p>
          <a:p>
            <a:pPr rtl="0"/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7C1009-4A44-488C-BDFC-7D87B41069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254" y="2621181"/>
            <a:ext cx="3053588" cy="640080"/>
          </a:xfrm>
        </p:spPr>
        <p:txBody>
          <a:bodyPr rtlCol="0"/>
          <a:lstStyle/>
          <a:p>
            <a:pPr rtl="0"/>
            <a:r>
              <a:rPr lang="en-GB" dirty="0"/>
              <a:t>VR in learning: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254" y="3339318"/>
            <a:ext cx="3053588" cy="3164509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Immersive experience</a:t>
            </a:r>
          </a:p>
          <a:p>
            <a:pPr rtl="0"/>
            <a:r>
              <a:rPr lang="en-GB" dirty="0"/>
              <a:t>hands-on approach</a:t>
            </a:r>
          </a:p>
          <a:p>
            <a:pPr rtl="0"/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3F59B4-6835-45E7-B1B4-20A8129CF4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1612" y="2620498"/>
            <a:ext cx="3053588" cy="640080"/>
          </a:xfrm>
        </p:spPr>
        <p:txBody>
          <a:bodyPr rtlCol="0"/>
          <a:lstStyle/>
          <a:p>
            <a:pPr rtl="0"/>
            <a:r>
              <a:rPr lang="en-GB" dirty="0"/>
              <a:t>Gap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90E108-1332-4587-9300-0EDF780553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1612" y="3338635"/>
            <a:ext cx="3053588" cy="3164509"/>
          </a:xfrm>
        </p:spPr>
        <p:txBody>
          <a:bodyPr rtlCol="0"/>
          <a:lstStyle/>
          <a:p>
            <a:pPr rtl="0"/>
            <a:r>
              <a:rPr lang="en-GB" dirty="0"/>
              <a:t>Limited studies combining both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20C2D1-333F-40EA-AC2D-9B4F06AE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0EC31-726E-D7EB-043C-8AD0B5799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5023-3022-3478-C1E3-F046A40F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/>
          <a:lstStyle/>
          <a:p>
            <a:pPr rtl="0"/>
            <a:r>
              <a:rPr lang="en-GB" dirty="0"/>
              <a:t>Research Aim &amp;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3FED3-FB95-8138-E140-BB53EE141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9" y="2186672"/>
            <a:ext cx="9146869" cy="640080"/>
          </a:xfrm>
        </p:spPr>
        <p:txBody>
          <a:bodyPr rtlCol="0">
            <a:normAutofit/>
          </a:bodyPr>
          <a:lstStyle/>
          <a:p>
            <a:pPr rtl="0"/>
            <a:r>
              <a:rPr lang="en-GB" b="1" dirty="0"/>
              <a:t>Aim:</a:t>
            </a:r>
            <a:r>
              <a:rPr lang="en-GB" dirty="0"/>
              <a:t> Explore how gamified VR affects engagement and knowledge retention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B992D-8FF7-BD08-25CC-70F7C3A45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2412" y="3236975"/>
            <a:ext cx="3053588" cy="3163825"/>
          </a:xfrm>
        </p:spPr>
        <p:txBody>
          <a:bodyPr rtlCol="0">
            <a:normAutofit/>
          </a:bodyPr>
          <a:lstStyle/>
          <a:p>
            <a:pPr lvl="0" rtl="0"/>
            <a:r>
              <a:rPr lang="en-GB" dirty="0"/>
              <a:t>Does gamification increase engagement in VR?</a:t>
            </a:r>
          </a:p>
          <a:p>
            <a:pPr lvl="0" rtl="0"/>
            <a:r>
              <a:rPr lang="en-GB" dirty="0"/>
              <a:t>Does it improve knowledge retention?</a:t>
            </a:r>
          </a:p>
          <a:p>
            <a:pPr lvl="0" rtl="0"/>
            <a:r>
              <a:rPr lang="en-GB" dirty="0"/>
              <a:t>Which elements are most effective?</a:t>
            </a:r>
          </a:p>
          <a:p>
            <a:pPr rtl="0"/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F24E29-AB38-4B00-070F-789C56A1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</a:t>
            </a:fld>
            <a:endParaRPr lang="en-GB" noProof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91BE012-13BB-3E98-4247-8162A78AA0D8}"/>
              </a:ext>
            </a:extLst>
          </p:cNvPr>
          <p:cNvSpPr txBox="1">
            <a:spLocks/>
          </p:cNvSpPr>
          <p:nvPr/>
        </p:nvSpPr>
        <p:spPr>
          <a:xfrm>
            <a:off x="1066799" y="3064497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Key Questions:</a:t>
            </a:r>
          </a:p>
        </p:txBody>
      </p:sp>
    </p:spTree>
    <p:extLst>
      <p:ext uri="{BB962C8B-B14F-4D97-AF65-F5344CB8AC3E}">
        <p14:creationId xmlns:p14="http://schemas.microsoft.com/office/powerpoint/2010/main" val="37211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C0118-983E-969A-029D-1BED10F4D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4BC3-C08E-6479-DF40-0607531A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 anchor="ctr">
            <a:normAutofit/>
          </a:bodyPr>
          <a:lstStyle/>
          <a:p>
            <a:pPr rtl="0"/>
            <a:r>
              <a:rPr lang="en-GB" b="1" dirty="0"/>
              <a:t>Reserach Onion</a:t>
            </a:r>
            <a:endParaRPr lang="en-GB" dirty="0"/>
          </a:p>
        </p:txBody>
      </p:sp>
      <p:pic>
        <p:nvPicPr>
          <p:cNvPr id="14" name="Content Placeholder 13" descr="A diagram of scientific method&#10;&#10;AI-generated content may be incorrect.">
            <a:extLst>
              <a:ext uri="{FF2B5EF4-FFF2-40B4-BE49-F238E27FC236}">
                <a16:creationId xmlns:a16="http://schemas.microsoft.com/office/drawing/2014/main" id="{4254B776-3497-DBB9-3E2F-64AC9391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3955" y="2103120"/>
            <a:ext cx="5384089" cy="3849624"/>
          </a:xfr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B67D11-2B5B-7D65-487D-4A6864CF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252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35767-BA69-257C-030A-9FA6E2C9D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CF7F-B8B9-0668-1FAC-B0D32835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/>
          <a:lstStyle/>
          <a:p>
            <a:pPr rtl="0"/>
            <a:r>
              <a:rPr lang="en-GB" b="1" dirty="0"/>
              <a:t>Methodology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50393-ED98-2BF2-B000-74E7BE138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9" y="2186672"/>
            <a:ext cx="9146869" cy="640080"/>
          </a:xfrm>
        </p:spPr>
        <p:txBody>
          <a:bodyPr rtlCol="0">
            <a:normAutofit/>
          </a:bodyPr>
          <a:lstStyle/>
          <a:p>
            <a:pPr rtl="0"/>
            <a:r>
              <a:rPr lang="en-GB" b="1" dirty="0"/>
              <a:t>Approach:</a:t>
            </a:r>
            <a:r>
              <a:rPr lang="en-GB" dirty="0"/>
              <a:t> Mixed-methods (qualitative + quantitative)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C8549-2358-405B-2EC3-D9CAB787A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78332" y="2999230"/>
            <a:ext cx="3053588" cy="3163825"/>
          </a:xfrm>
        </p:spPr>
        <p:txBody>
          <a:bodyPr rtlCol="0">
            <a:normAutofit/>
          </a:bodyPr>
          <a:lstStyle/>
          <a:p>
            <a:pPr lvl="0" rtl="0"/>
            <a:r>
              <a:rPr lang="en-GB" dirty="0"/>
              <a:t>Pre-/post-quizzes</a:t>
            </a:r>
          </a:p>
          <a:p>
            <a:pPr lvl="0" rtl="0"/>
            <a:r>
              <a:rPr lang="en-GB" dirty="0"/>
              <a:t>Engagement surveys</a:t>
            </a:r>
          </a:p>
          <a:p>
            <a:pPr lvl="0" rtl="0"/>
            <a:r>
              <a:rPr lang="en-GB" dirty="0"/>
              <a:t>Semi-structured interviews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34C8F5-509F-5472-1A8C-CBFED418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F70643F-0F31-22C0-EC8D-5226952F4B15}"/>
              </a:ext>
            </a:extLst>
          </p:cNvPr>
          <p:cNvSpPr txBox="1">
            <a:spLocks/>
          </p:cNvSpPr>
          <p:nvPr/>
        </p:nvSpPr>
        <p:spPr>
          <a:xfrm>
            <a:off x="1066798" y="2826752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Tools: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BC09202-89C5-F967-8318-EC3BD5A2E353}"/>
              </a:ext>
            </a:extLst>
          </p:cNvPr>
          <p:cNvSpPr txBox="1">
            <a:spLocks/>
          </p:cNvSpPr>
          <p:nvPr/>
        </p:nvSpPr>
        <p:spPr>
          <a:xfrm>
            <a:off x="1066795" y="4261102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Participants:</a:t>
            </a:r>
            <a:r>
              <a:rPr lang="en-GB" dirty="0"/>
              <a:t> 7 users tested the VR prototype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9036011-5707-404A-FB5C-5C4F1D140609}"/>
              </a:ext>
            </a:extLst>
          </p:cNvPr>
          <p:cNvSpPr txBox="1">
            <a:spLocks/>
          </p:cNvSpPr>
          <p:nvPr/>
        </p:nvSpPr>
        <p:spPr>
          <a:xfrm>
            <a:off x="1066796" y="4923414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Prototype:</a:t>
            </a:r>
            <a:r>
              <a:rPr lang="en-GB" dirty="0"/>
              <a:t> Unity-based VR app—space station, planet selection, travel, quizzes</a:t>
            </a:r>
          </a:p>
        </p:txBody>
      </p:sp>
    </p:spTree>
    <p:extLst>
      <p:ext uri="{BB962C8B-B14F-4D97-AF65-F5344CB8AC3E}">
        <p14:creationId xmlns:p14="http://schemas.microsoft.com/office/powerpoint/2010/main" val="255383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E72DD5-0F03-5917-E4D8-9465430E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6</a:t>
            </a:fld>
            <a:endParaRPr lang="en-GB" noProof="0"/>
          </a:p>
        </p:txBody>
      </p:sp>
      <p:pic>
        <p:nvPicPr>
          <p:cNvPr id="12" name="PrototypeGameplay">
            <a:hlinkClick r:id="" action="ppaction://media"/>
            <a:extLst>
              <a:ext uri="{FF2B5EF4-FFF2-40B4-BE49-F238E27FC236}">
                <a16:creationId xmlns:a16="http://schemas.microsoft.com/office/drawing/2014/main" id="{FE287F2F-9172-9574-DB0A-A576785F24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823" y="453838"/>
            <a:ext cx="10578353" cy="59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6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7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3034-E477-BF60-C21C-2D03F9980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2D4D-A9F7-B795-6407-AAF3103B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/>
          <a:lstStyle/>
          <a:p>
            <a:pPr rtl="0"/>
            <a:r>
              <a:rPr lang="en-GB" dirty="0"/>
              <a:t>Key 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6F36B-0C43-2CCC-E93D-E1952A98F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00326" y="1973130"/>
            <a:ext cx="3053588" cy="1154114"/>
          </a:xfrm>
        </p:spPr>
        <p:txBody>
          <a:bodyPr rtlCol="0">
            <a:normAutofit/>
          </a:bodyPr>
          <a:lstStyle/>
          <a:p>
            <a:pPr lvl="0" rtl="0"/>
            <a:r>
              <a:rPr lang="en-GB" dirty="0"/>
              <a:t>Avg. rating: 4.6/5</a:t>
            </a:r>
          </a:p>
          <a:p>
            <a:pPr lvl="0" rtl="0"/>
            <a:r>
              <a:rPr lang="en-GB" dirty="0"/>
              <a:t>Cinematic transitions and sound feedback rated highest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D4761E-0599-D67D-8009-233D9BF0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7</a:t>
            </a:fld>
            <a:endParaRPr lang="en-GB" noProof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1BC4681-30CB-9061-034B-E7A94D978FEB}"/>
              </a:ext>
            </a:extLst>
          </p:cNvPr>
          <p:cNvSpPr txBox="1">
            <a:spLocks/>
          </p:cNvSpPr>
          <p:nvPr/>
        </p:nvSpPr>
        <p:spPr>
          <a:xfrm>
            <a:off x="1066795" y="1800653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Engagement: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E57FFDB-E5AC-94DE-F325-A91E8D895DA9}"/>
              </a:ext>
            </a:extLst>
          </p:cNvPr>
          <p:cNvSpPr txBox="1">
            <a:spLocks/>
          </p:cNvSpPr>
          <p:nvPr/>
        </p:nvSpPr>
        <p:spPr>
          <a:xfrm>
            <a:off x="1066794" y="4843807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Participant</a:t>
            </a:r>
            <a:r>
              <a:rPr lang="en-GB" b="1" dirty="0"/>
              <a:t> quote:</a:t>
            </a:r>
            <a:r>
              <a:rPr lang="en-GB" dirty="0"/>
              <a:t> “The warping to different planets was very satisfying.”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E5E740-C82F-B7FE-0B61-EB9AF1F2F0CB}"/>
              </a:ext>
            </a:extLst>
          </p:cNvPr>
          <p:cNvSpPr txBox="1">
            <a:spLocks/>
          </p:cNvSpPr>
          <p:nvPr/>
        </p:nvSpPr>
        <p:spPr>
          <a:xfrm>
            <a:off x="3498183" y="3504837"/>
            <a:ext cx="3053588" cy="1154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Pre-test avg: 63%</a:t>
            </a:r>
          </a:p>
          <a:p>
            <a:r>
              <a:rPr lang="en-GB" dirty="0"/>
              <a:t>Post-test avg: 89%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52FE4AF-6A2F-25D1-1266-AAF3E9505293}"/>
              </a:ext>
            </a:extLst>
          </p:cNvPr>
          <p:cNvSpPr txBox="1">
            <a:spLocks/>
          </p:cNvSpPr>
          <p:nvPr/>
        </p:nvSpPr>
        <p:spPr>
          <a:xfrm>
            <a:off x="1066793" y="3312099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Knowledge Retention:</a:t>
            </a:r>
          </a:p>
        </p:txBody>
      </p:sp>
    </p:spTree>
    <p:extLst>
      <p:ext uri="{BB962C8B-B14F-4D97-AF65-F5344CB8AC3E}">
        <p14:creationId xmlns:p14="http://schemas.microsoft.com/office/powerpoint/2010/main" val="46839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A02C5-B6B0-43A3-BF22-3B384204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GB" noProof="0" smtClean="0"/>
              <a:t>8</a:t>
            </a:fld>
            <a:endParaRPr lang="en-GB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0734D7-C762-8278-9869-512C2A551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661" y="647754"/>
            <a:ext cx="4662677" cy="2781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896EE-8396-FE80-EE34-F50F53476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31172"/>
            <a:ext cx="5429252" cy="1967287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D8ECEEB-6239-0BF5-116D-1405BAC04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2219" y="3931171"/>
            <a:ext cx="5104312" cy="1967287"/>
          </a:xfr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DC63D-BA8E-C74F-430E-00873B09A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5A37-C9B5-CDCB-A683-A1DE09B5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/>
          <a:lstStyle/>
          <a:p>
            <a:pPr rtl="0"/>
            <a:r>
              <a:rPr lang="en-GB" dirty="0"/>
              <a:t>Future Work and 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C127F-707F-A169-E00D-99E8E6A11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00333" y="2391788"/>
            <a:ext cx="3053588" cy="1154114"/>
          </a:xfrm>
        </p:spPr>
        <p:txBody>
          <a:bodyPr rtlCol="0">
            <a:normAutofit/>
          </a:bodyPr>
          <a:lstStyle/>
          <a:p>
            <a:pPr lvl="0" rtl="0"/>
            <a:r>
              <a:rPr lang="en-GB" dirty="0"/>
              <a:t>Small sample size</a:t>
            </a:r>
          </a:p>
          <a:p>
            <a:pPr lvl="0" rtl="0"/>
            <a:r>
              <a:rPr lang="en-GB" dirty="0"/>
              <a:t>Short-term measurement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766790-6DBE-F5D2-EF4A-C8BBA3F9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9</a:t>
            </a:fld>
            <a:endParaRPr lang="en-GB" noProof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4A7EAC-4524-58A8-9619-771808441B25}"/>
              </a:ext>
            </a:extLst>
          </p:cNvPr>
          <p:cNvSpPr txBox="1">
            <a:spLocks/>
          </p:cNvSpPr>
          <p:nvPr/>
        </p:nvSpPr>
        <p:spPr>
          <a:xfrm>
            <a:off x="1066802" y="2219311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Limitations: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AC6866D-53A8-A708-48AC-67849C2B3E28}"/>
              </a:ext>
            </a:extLst>
          </p:cNvPr>
          <p:cNvSpPr txBox="1">
            <a:spLocks/>
          </p:cNvSpPr>
          <p:nvPr/>
        </p:nvSpPr>
        <p:spPr>
          <a:xfrm>
            <a:off x="2700333" y="3888884"/>
            <a:ext cx="3053588" cy="1909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Add leaderboards and missions</a:t>
            </a:r>
          </a:p>
          <a:p>
            <a:r>
              <a:rPr lang="en-GB" dirty="0"/>
              <a:t>Test with a larger group</a:t>
            </a:r>
          </a:p>
          <a:p>
            <a:r>
              <a:rPr lang="en-GB" dirty="0"/>
              <a:t>Measure long-term retention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62EA4FB-BC5C-9F99-0072-6A2AA7115F96}"/>
              </a:ext>
            </a:extLst>
          </p:cNvPr>
          <p:cNvSpPr txBox="1">
            <a:spLocks/>
          </p:cNvSpPr>
          <p:nvPr/>
        </p:nvSpPr>
        <p:spPr>
          <a:xfrm>
            <a:off x="1066800" y="3730757"/>
            <a:ext cx="9146869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Next Steps:</a:t>
            </a:r>
          </a:p>
        </p:txBody>
      </p:sp>
    </p:spTree>
    <p:extLst>
      <p:ext uri="{BB962C8B-B14F-4D97-AF65-F5344CB8AC3E}">
        <p14:creationId xmlns:p14="http://schemas.microsoft.com/office/powerpoint/2010/main" val="4128839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896_TF78757031_Win32" id="{A307B3D8-DACD-426B-A071-E0EB803C0B33}" vid="{091C552F-418B-4198-A361-5F67626C90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3D0E2C-DCCF-4DCA-8700-60C67A2E1F4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13FC90C-E938-4D14-B988-1AABB7F8F3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802517-FD5A-4D6F-9BEF-6B50583B6D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76</TotalTime>
  <Words>235</Words>
  <Application>Microsoft Office PowerPoint</Application>
  <PresentationFormat>Widescreen</PresentationFormat>
  <Paragraphs>68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Garamond</vt:lpstr>
      <vt:lpstr>SavonVTI</vt:lpstr>
      <vt:lpstr>The Implementation of Gamification Elements in a Learning VR Environment</vt:lpstr>
      <vt:lpstr>Background &amp; Rationale</vt:lpstr>
      <vt:lpstr>Research Aim &amp; Questions</vt:lpstr>
      <vt:lpstr>Reserach Onion</vt:lpstr>
      <vt:lpstr>Methodology</vt:lpstr>
      <vt:lpstr>PowerPoint Presentation</vt:lpstr>
      <vt:lpstr>Key Findings</vt:lpstr>
      <vt:lpstr>PowerPoint Presentation</vt:lpstr>
      <vt:lpstr>Future Work and Improvements</vt:lpstr>
      <vt:lpstr>Conclusion</vt:lpstr>
      <vt:lpstr>Thankyou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Jake Zammit</dc:creator>
  <cp:lastModifiedBy>Jake Zammit</cp:lastModifiedBy>
  <cp:revision>5</cp:revision>
  <dcterms:created xsi:type="dcterms:W3CDTF">2025-05-25T20:31:22Z</dcterms:created>
  <dcterms:modified xsi:type="dcterms:W3CDTF">2025-06-03T16:03:41Z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